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77" r:id="rId2"/>
    <p:sldId id="499" r:id="rId3"/>
    <p:sldId id="640" r:id="rId4"/>
    <p:sldId id="686" r:id="rId5"/>
    <p:sldId id="685" r:id="rId6"/>
    <p:sldId id="706" r:id="rId7"/>
    <p:sldId id="626" r:id="rId8"/>
    <p:sldId id="711" r:id="rId9"/>
    <p:sldId id="712" r:id="rId10"/>
    <p:sldId id="713" r:id="rId11"/>
    <p:sldId id="708" r:id="rId12"/>
    <p:sldId id="709" r:id="rId13"/>
    <p:sldId id="71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762"/>
    <a:srgbClr val="FDE824"/>
    <a:srgbClr val="20908C"/>
    <a:srgbClr val="3B528B"/>
    <a:srgbClr val="450C54"/>
    <a:srgbClr val="BEBEBE"/>
    <a:srgbClr val="90ED91"/>
    <a:srgbClr val="01B6EE"/>
    <a:srgbClr val="006400"/>
    <a:srgbClr val="F66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1612" autoAdjust="0"/>
  </p:normalViewPr>
  <p:slideViewPr>
    <p:cSldViewPr snapToGrid="0" showGuides="1">
      <p:cViewPr varScale="1">
        <p:scale>
          <a:sx n="135" d="100"/>
          <a:sy n="135" d="100"/>
        </p:scale>
        <p:origin x="16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7878580/pdf/nihms-1613366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to clarify what point 1 means (Alice W.’s Q that confused me at SI)…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93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MAPK1: signaling (MAPK)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PIK3Rs are regulatory subunits of PI3K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Phosphatidylinositol 3-kinase (PI3K) plays an important role in the metabolic actions of insulin, and a mutation in this gene has been associated with insulin resistance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IFIT = IFN induced?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BAG proteins compete with Hip for binding to the Hsc70/Hsp70 ATPase domain and promote substrate release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2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TGF beta immunosuppressive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TGFB signaling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PDGF =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platelet derived growth factor</a:t>
            </a: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ITGA1 = integrin subunit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42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LEF1: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transcription factor belonging to a family of proteins that share homology with the high mobility group protein-1. The protein encoded by this gene can bind to a functionally important site in the T-cell receptor-alpha enhancer, thereby conferring maximal enhancer activity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6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2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EOMES down in CD57 (vs. DN, vs. DP PD-1+, vs. DP CD127+)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KIR2DL3 peak more accessible here in DP CD127</a:t>
            </a:r>
            <a:r>
              <a:rPr lang="en-US" baseline="30000" dirty="0"/>
              <a:t>+</a:t>
            </a:r>
            <a:r>
              <a:rPr lang="en-US" dirty="0"/>
              <a:t> is consistent with DP CD127</a:t>
            </a:r>
            <a:r>
              <a:rPr lang="en-US" baseline="30000" dirty="0"/>
              <a:t>+</a:t>
            </a:r>
            <a:r>
              <a:rPr lang="en-US" dirty="0"/>
              <a:t> being more similar to DP CD57+ than non-exhausted CD127</a:t>
            </a:r>
            <a:r>
              <a:rPr lang="en-US" baseline="30000" dirty="0"/>
              <a:t>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30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07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0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Ran into issues with </a:t>
            </a:r>
            <a:r>
              <a:rPr lang="en-US" dirty="0" err="1"/>
              <a:t>mgatk</a:t>
            </a:r>
            <a:r>
              <a:rPr lang="en-US" dirty="0"/>
              <a:t> tool (</a:t>
            </a:r>
            <a:r>
              <a:rPr lang="en-US" dirty="0">
                <a:hlinkClick r:id="rId3"/>
              </a:rPr>
              <a:t>Lareau et al. (2021), Nat Biotechnol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5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fesciences.org/articles/4510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6 6 2024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high priority next steps for P576 from SI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6FE202-5A44-F498-12FE-18534498A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1040034" cy="449944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Paired analyses: compare differences within vs. between individuals?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Heatmap of peaks’ accessibilities by cell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 for donor and responder status effects when comparing cell sorts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~in progress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 vs. NR DARs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More accessible in 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FBA1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MIR1184-1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More accessible in NR: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C10orf71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PPIAP68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AC007679.3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C10orf128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MIR4279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DISC-1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b="1" dirty="0"/>
              <a:t>BTBD16: SNPs near this gene associated with time to T1D (Sharma et al. (2018), </a:t>
            </a:r>
            <a:r>
              <a:rPr lang="en-US" b="1" i="1" dirty="0"/>
              <a:t>J. </a:t>
            </a:r>
            <a:r>
              <a:rPr lang="en-US" b="1" i="1" dirty="0" err="1"/>
              <a:t>Autoimmun</a:t>
            </a:r>
            <a:r>
              <a:rPr lang="en-US" b="1" i="1" dirty="0"/>
              <a:t>.</a:t>
            </a:r>
            <a:r>
              <a:rPr lang="en-US" b="1" dirty="0"/>
              <a:t>)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RNU6-728P</a:t>
            </a:r>
          </a:p>
        </p:txBody>
      </p:sp>
    </p:spTree>
    <p:extLst>
      <p:ext uri="{BB962C8B-B14F-4D97-AF65-F5344CB8AC3E}">
        <p14:creationId xmlns:p14="http://schemas.microsoft.com/office/powerpoint/2010/main" val="306258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338E9-CA31-12CD-02FF-FFB3BAE4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93" y="-5819"/>
            <a:ext cx="7657707" cy="686382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41"/>
            <a:ext cx="3601825" cy="3050121"/>
          </a:xfrm>
        </p:spPr>
        <p:txBody>
          <a:bodyPr/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/DP CD57</a:t>
            </a:r>
            <a:r>
              <a:rPr lang="en-US" baseline="30000" dirty="0"/>
              <a:t>+</a:t>
            </a:r>
            <a:r>
              <a:rPr lang="en-US" dirty="0"/>
              <a:t> shared up peaks’ genes vs. DN not up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24530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41"/>
            <a:ext cx="3601825" cy="3050121"/>
          </a:xfrm>
        </p:spPr>
        <p:txBody>
          <a:bodyPr/>
          <a:lstStyle/>
          <a:p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unique up peaks’ genes vs. DN</a:t>
            </a:r>
            <a:endParaRPr lang="en-US" baseline="30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A5E7DD-30D0-AB44-523C-AF43CC79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799" y="-9427"/>
            <a:ext cx="7133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41"/>
            <a:ext cx="4516225" cy="1598393"/>
          </a:xfrm>
        </p:spPr>
        <p:txBody>
          <a:bodyPr>
            <a:normAutofit fontScale="90000"/>
          </a:bodyPr>
          <a:lstStyle/>
          <a:p>
            <a:r>
              <a:rPr lang="en-US" dirty="0"/>
              <a:t>More accessible peaks’ genes in DP CD127</a:t>
            </a:r>
            <a:r>
              <a:rPr lang="en-US" baseline="30000" dirty="0"/>
              <a:t>+</a:t>
            </a:r>
            <a:r>
              <a:rPr lang="en-US" dirty="0"/>
              <a:t> vs. both other DPs (PD-1</a:t>
            </a:r>
            <a:r>
              <a:rPr lang="en-US" baseline="30000" dirty="0"/>
              <a:t>+</a:t>
            </a:r>
            <a:r>
              <a:rPr lang="en-US" dirty="0"/>
              <a:t> and CD57</a:t>
            </a:r>
            <a:r>
              <a:rPr lang="en-US" baseline="30000" dirty="0"/>
              <a:t>+</a:t>
            </a:r>
            <a:r>
              <a:rPr lang="en-US" dirty="0"/>
              <a:t>)</a:t>
            </a:r>
            <a:endParaRPr lang="en-US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504CB-A986-519C-BA41-9A9860B46E04}"/>
              </a:ext>
            </a:extLst>
          </p:cNvPr>
          <p:cNvSpPr txBox="1"/>
          <p:nvPr/>
        </p:nvSpPr>
        <p:spPr>
          <a:xfrm>
            <a:off x="1442301" y="3429000"/>
            <a:ext cx="181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- IL7R (expected)</a:t>
            </a:r>
          </a:p>
          <a:p>
            <a:r>
              <a:rPr lang="en-US" dirty="0"/>
              <a:t> - TLR1/2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06DE3-0904-54D3-455C-52E04CB8A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09" y="0"/>
            <a:ext cx="6389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4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SI debrief, brief progress on new steps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7167F-575B-0BA7-652D-95058EF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716" y="2766218"/>
            <a:ext cx="87865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vs. other DP (are DP CD127</a:t>
            </a:r>
            <a:r>
              <a:rPr lang="en-US" baseline="30000" dirty="0"/>
              <a:t>+</a:t>
            </a:r>
            <a:r>
              <a:rPr lang="en-US" dirty="0"/>
              <a:t> actually T</a:t>
            </a:r>
            <a:r>
              <a:rPr lang="en-US" baseline="-25000" dirty="0"/>
              <a:t>ex</a:t>
            </a:r>
            <a:r>
              <a:rPr lang="en-US" dirty="0"/>
              <a:t>?)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vs. non-exhausted CD127</a:t>
            </a:r>
            <a:r>
              <a:rPr lang="en-US" baseline="30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2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1967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peaks’ genes and PD-1 peaks more accessible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7947-C923-7D61-DD43-83D4416F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5" y="0"/>
            <a:ext cx="68718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9729-831A-F827-8101-E4BC62F2FC7B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400957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2546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peaks’ genes and TBX21 peaks more accessible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82CEC-5277-C726-23DC-FC7BB95F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94" y="0"/>
            <a:ext cx="68927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5E72-905C-AB22-1EB1-B2CE5FA5EFE9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405918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5AB4B-01DC-B834-EF30-62B13CA0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49" y="1491362"/>
            <a:ext cx="7711126" cy="53666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Exhaustion peaks’ genes more accessible, PRF1 peaks less accessible in DP CD127</a:t>
            </a:r>
            <a:r>
              <a:rPr lang="en-US" baseline="30000" dirty="0"/>
              <a:t>+</a:t>
            </a:r>
            <a:r>
              <a:rPr lang="en-US" dirty="0"/>
              <a:t> vs. non-exhausted CD127</a:t>
            </a:r>
            <a:r>
              <a:rPr lang="en-US" baseline="30000" dirty="0"/>
              <a:t>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A6F5A-8C78-E9D1-2DEB-1D97A179EC2C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167139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 from this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1040034" cy="449944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vs. other DP (are DP CD127</a:t>
            </a:r>
            <a:r>
              <a:rPr lang="en-US" baseline="30000" dirty="0"/>
              <a:t>+</a:t>
            </a:r>
            <a:r>
              <a:rPr lang="en-US" dirty="0"/>
              <a:t> actually T</a:t>
            </a:r>
            <a:r>
              <a:rPr lang="en-US" baseline="-25000" dirty="0"/>
              <a:t>ex</a:t>
            </a:r>
            <a:r>
              <a:rPr lang="en-US" dirty="0"/>
              <a:t>?)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perhaps DP CD127</a:t>
            </a:r>
            <a:r>
              <a:rPr lang="en-US" baseline="30000" dirty="0"/>
              <a:t>+</a:t>
            </a:r>
            <a:r>
              <a:rPr lang="en-US" dirty="0"/>
              <a:t> is more T</a:t>
            </a:r>
            <a:r>
              <a:rPr lang="en-US" baseline="-25000" dirty="0"/>
              <a:t>ex</a:t>
            </a:r>
            <a:r>
              <a:rPr lang="en-US" dirty="0"/>
              <a:t> (less cytotoxic) than other DPs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vs. non-exhausted CD127</a:t>
            </a:r>
            <a:r>
              <a:rPr lang="en-US" baseline="30000" dirty="0"/>
              <a:t>+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more T</a:t>
            </a:r>
            <a:r>
              <a:rPr lang="en-US" baseline="-25000" dirty="0"/>
              <a:t>ex</a:t>
            </a:r>
            <a:r>
              <a:rPr lang="en-US" dirty="0"/>
              <a:t>, less T</a:t>
            </a:r>
            <a:r>
              <a:rPr lang="en-US" baseline="-25000" dirty="0"/>
              <a:t>eff</a:t>
            </a:r>
            <a:r>
              <a:rPr lang="en-US" dirty="0"/>
              <a:t> (cytotoxic) than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not shown: ~no results from…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shared up peaks’ genes in DP PD-1</a:t>
            </a:r>
            <a:r>
              <a:rPr lang="en-US" baseline="30000" dirty="0"/>
              <a:t>+</a:t>
            </a:r>
            <a:r>
              <a:rPr lang="en-US" dirty="0"/>
              <a:t>/DP CD57</a:t>
            </a:r>
            <a:r>
              <a:rPr lang="en-US" baseline="30000" dirty="0"/>
              <a:t>+</a:t>
            </a:r>
            <a:r>
              <a:rPr lang="en-US" dirty="0"/>
              <a:t> vs. DN (not up in DP CD127</a:t>
            </a:r>
            <a:r>
              <a:rPr lang="en-US" baseline="30000" dirty="0"/>
              <a:t>+</a:t>
            </a:r>
            <a:r>
              <a:rPr lang="en-US" dirty="0"/>
              <a:t> vs. DN)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unique up peaks’ genes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shared up peaks’ genes in DP CD127</a:t>
            </a:r>
            <a:r>
              <a:rPr lang="en-US" baseline="30000" dirty="0"/>
              <a:t>+</a:t>
            </a:r>
            <a:r>
              <a:rPr lang="en-US" dirty="0"/>
              <a:t> vs. both other DPs (PD-1</a:t>
            </a:r>
            <a:r>
              <a:rPr lang="en-US" baseline="30000" dirty="0"/>
              <a:t>+</a:t>
            </a:r>
            <a:r>
              <a:rPr lang="en-US" dirty="0"/>
              <a:t> and CD57</a:t>
            </a:r>
            <a:r>
              <a:rPr lang="en-US" baseline="30000" dirty="0"/>
              <a:t>+</a:t>
            </a:r>
            <a:r>
              <a:rPr lang="en-US" dirty="0"/>
              <a:t>), did see IL7R)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TODO: check at promoter rather than gene level…</a:t>
            </a:r>
          </a:p>
        </p:txBody>
      </p:sp>
    </p:spTree>
    <p:extLst>
      <p:ext uri="{BB962C8B-B14F-4D97-AF65-F5344CB8AC3E}">
        <p14:creationId xmlns:p14="http://schemas.microsoft.com/office/powerpoint/2010/main" val="387506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10382-0B63-9044-5582-9B7C5CE6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84" y="1509395"/>
            <a:ext cx="7772400" cy="4983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tested libraries could likely benefit from additional sequencing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A6554-9886-7359-BAA9-0E3CD2698588}"/>
              </a:ext>
            </a:extLst>
          </p:cNvPr>
          <p:cNvSpPr txBox="1"/>
          <p:nvPr/>
        </p:nvSpPr>
        <p:spPr>
          <a:xfrm>
            <a:off x="0" y="6211669"/>
            <a:ext cx="6966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~20% of libraries tested here (computational limits)</a:t>
            </a:r>
          </a:p>
          <a:p>
            <a:r>
              <a:rPr lang="en-US" dirty="0"/>
              <a:t>TODO: compare Erin’s Homer results pre/post read count </a:t>
            </a:r>
            <a:r>
              <a:rPr lang="en-US" dirty="0" err="1"/>
              <a:t>downsampling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7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7AE00-8E78-512D-A869-C311CACD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36" y="1340433"/>
            <a:ext cx="8943057" cy="551756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share the most MT variants out of any double overlap! The 3 DPs share the most out of any triple overlap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69373-BA25-5F59-EFF9-A2F793E1D299}"/>
              </a:ext>
            </a:extLst>
          </p:cNvPr>
          <p:cNvSpPr txBox="1"/>
          <p:nvPr/>
        </p:nvSpPr>
        <p:spPr>
          <a:xfrm>
            <a:off x="0" y="2743199"/>
            <a:ext cx="46662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Methods (followed </a:t>
            </a:r>
            <a:r>
              <a:rPr lang="en-US" sz="1500" dirty="0">
                <a:hlinkClick r:id="rId4"/>
              </a:rPr>
              <a:t>Xu et al. (2019), eLife</a:t>
            </a:r>
            <a:r>
              <a:rPr lang="en-US" sz="1500" dirty="0"/>
              <a:t>)</a:t>
            </a:r>
          </a:p>
          <a:p>
            <a:pPr marL="342900" indent="-342900">
              <a:buAutoNum type="arabicParenR"/>
            </a:pPr>
            <a:r>
              <a:rPr lang="en-US" sz="1500" dirty="0"/>
              <a:t>Extract MT mapping reads</a:t>
            </a:r>
          </a:p>
          <a:p>
            <a:pPr marL="342900" indent="-342900">
              <a:buAutoNum type="arabicParenR"/>
            </a:pPr>
            <a:r>
              <a:rPr lang="en-US" sz="1500" dirty="0"/>
              <a:t>Create pileup files (necessary input for </a:t>
            </a:r>
            <a:r>
              <a:rPr lang="en-US" sz="1500" dirty="0" err="1"/>
              <a:t>Varscan</a:t>
            </a:r>
            <a:r>
              <a:rPr lang="en-US" sz="1500" dirty="0"/>
              <a:t>)</a:t>
            </a:r>
          </a:p>
          <a:p>
            <a:pPr marL="342900" indent="-342900">
              <a:buAutoNum type="arabicParenR"/>
            </a:pPr>
            <a:r>
              <a:rPr lang="en-US" sz="1500" dirty="0"/>
              <a:t>Run </a:t>
            </a:r>
            <a:r>
              <a:rPr lang="en-US" sz="1500" dirty="0" err="1"/>
              <a:t>Varscan</a:t>
            </a:r>
            <a:r>
              <a:rPr lang="en-US" sz="1500" dirty="0"/>
              <a:t> variant caller on each library</a:t>
            </a:r>
          </a:p>
          <a:p>
            <a:pPr marL="342900" indent="-342900">
              <a:buAutoNum type="arabicParenR"/>
            </a:pPr>
            <a:r>
              <a:rPr lang="en-US" sz="1500" dirty="0"/>
              <a:t>Filter out possible seq/mapping errors</a:t>
            </a:r>
          </a:p>
          <a:p>
            <a:pPr marL="342900" indent="-342900">
              <a:buAutoNum type="arabicParenR"/>
            </a:pPr>
            <a:r>
              <a:rPr lang="en-US" sz="1500" dirty="0"/>
              <a:t>Looked for MT variant (most frequent var) overlaps within each donor, sum across donors</a:t>
            </a:r>
          </a:p>
          <a:p>
            <a:pPr marL="342900" indent="-342900">
              <a:buAutoNum type="arabicParenR"/>
            </a:pPr>
            <a:endParaRPr lang="en-US" sz="1500" dirty="0"/>
          </a:p>
          <a:p>
            <a:r>
              <a:rPr lang="en-US" sz="1500" dirty="0"/>
              <a:t>TODO: observed vs. expected? ~difficult with 5 sets</a:t>
            </a:r>
          </a:p>
        </p:txBody>
      </p:sp>
    </p:spTree>
    <p:extLst>
      <p:ext uri="{BB962C8B-B14F-4D97-AF65-F5344CB8AC3E}">
        <p14:creationId xmlns:p14="http://schemas.microsoft.com/office/powerpoint/2010/main" val="78683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46261</TotalTime>
  <Words>887</Words>
  <Application>Microsoft Macintosh PowerPoint</Application>
  <PresentationFormat>Widescreen</PresentationFormat>
  <Paragraphs>93</Paragraphs>
  <Slides>13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</vt:lpstr>
      <vt:lpstr>Calibri</vt:lpstr>
      <vt:lpstr>Calibri Light</vt:lpstr>
      <vt:lpstr>Menlo</vt:lpstr>
      <vt:lpstr>MuseoSans</vt:lpstr>
      <vt:lpstr>Office Theme</vt:lpstr>
      <vt:lpstr>Weekly meeting</vt:lpstr>
      <vt:lpstr>Outline</vt:lpstr>
      <vt:lpstr>DP CD127+ vs. other DP (are DP CD127+ actually Tex?)  DP CD127+ vs. non-exhausted CD127+</vt:lpstr>
      <vt:lpstr>Cytotoxicity peaks’ genes and PD-1 peaks more accessible in DP PD-1+ vs. DP CD127+</vt:lpstr>
      <vt:lpstr>Cytotoxicity peaks’ genes and TBX21 peaks more accessible in DP CD57+ vs. DP CD127+</vt:lpstr>
      <vt:lpstr>Exhaustion peaks’ genes more accessible, PRF1 peaks less accessible in DP CD127+ vs. non-exhausted CD127+</vt:lpstr>
      <vt:lpstr>Conclusions from this section</vt:lpstr>
      <vt:lpstr>Most tested libraries could likely benefit from additional sequencing</vt:lpstr>
      <vt:lpstr>DP PD-1+ and DP CD57+ share the most MT variants out of any double overlap! The 3 DPs share the most out of any triple overlap</vt:lpstr>
      <vt:lpstr>More high priority next steps for P576 from SI</vt:lpstr>
      <vt:lpstr>DP PD-1+/DP CD57+ shared up peaks’ genes vs. DN not up in DP CD127+ vs. DN</vt:lpstr>
      <vt:lpstr>DP CD127+ unique up peaks’ genes vs. DN</vt:lpstr>
      <vt:lpstr>More accessible peaks’ genes in DP CD127+ vs. both other DPs (PD-1+ and CD57+)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7043</cp:revision>
  <dcterms:created xsi:type="dcterms:W3CDTF">2023-09-15T17:40:02Z</dcterms:created>
  <dcterms:modified xsi:type="dcterms:W3CDTF">2024-06-04T21:49:00Z</dcterms:modified>
</cp:coreProperties>
</file>